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6" r:id="rId4"/>
    <p:sldId id="268" r:id="rId5"/>
    <p:sldId id="263" r:id="rId6"/>
    <p:sldId id="265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D5567"/>
    <a:srgbClr val="DF3E2D"/>
    <a:srgbClr val="F7CDC9"/>
    <a:srgbClr val="F3B5A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Лист1!$B$2:$B$3</c:f>
              <c:strCache>
                <c:ptCount val="1"/>
                <c:pt idx="0">
                  <c:v>Качество знаний по предметам естественно-научной направленности 2021-2022</c:v>
                </c:pt>
              </c:strCache>
            </c:strRef>
          </c:tx>
          <c:cat>
            <c:strRef>
              <c:f>Лист1!$A$4:$A$7</c:f>
              <c:strCache>
                <c:ptCount val="4"/>
                <c:pt idx="0">
                  <c:v>физика</c:v>
                </c:pt>
                <c:pt idx="1">
                  <c:v>химия</c:v>
                </c:pt>
                <c:pt idx="2">
                  <c:v>география</c:v>
                </c:pt>
                <c:pt idx="3">
                  <c:v>биология</c:v>
                </c:pt>
              </c:strCache>
            </c:strRef>
          </c:cat>
          <c:val>
            <c:numRef>
              <c:f>Лист1!$B$4:$B$7</c:f>
              <c:numCache>
                <c:formatCode>General</c:formatCode>
                <c:ptCount val="4"/>
                <c:pt idx="0">
                  <c:v>47</c:v>
                </c:pt>
                <c:pt idx="1">
                  <c:v>54</c:v>
                </c:pt>
                <c:pt idx="2">
                  <c:v>63</c:v>
                </c:pt>
                <c:pt idx="3">
                  <c:v>70</c:v>
                </c:pt>
              </c:numCache>
            </c:numRef>
          </c:val>
        </c:ser>
        <c:ser>
          <c:idx val="1"/>
          <c:order val="1"/>
          <c:tx>
            <c:strRef>
              <c:f>Лист1!$C$2:$C$3</c:f>
              <c:strCache>
                <c:ptCount val="1"/>
                <c:pt idx="0">
                  <c:v>Качество знаний по предметам естественно-научной направленности 2022-2023</c:v>
                </c:pt>
              </c:strCache>
            </c:strRef>
          </c:tx>
          <c:cat>
            <c:strRef>
              <c:f>Лист1!$A$4:$A$7</c:f>
              <c:strCache>
                <c:ptCount val="4"/>
                <c:pt idx="0">
                  <c:v>физика</c:v>
                </c:pt>
                <c:pt idx="1">
                  <c:v>химия</c:v>
                </c:pt>
                <c:pt idx="2">
                  <c:v>география</c:v>
                </c:pt>
                <c:pt idx="3">
                  <c:v>биология</c:v>
                </c:pt>
              </c:strCache>
            </c:strRef>
          </c:cat>
          <c:val>
            <c:numRef>
              <c:f>Лист1!$C$4:$C$7</c:f>
              <c:numCache>
                <c:formatCode>General</c:formatCode>
                <c:ptCount val="4"/>
                <c:pt idx="0">
                  <c:v>62</c:v>
                </c:pt>
                <c:pt idx="1">
                  <c:v>58</c:v>
                </c:pt>
                <c:pt idx="2">
                  <c:v>90</c:v>
                </c:pt>
                <c:pt idx="3">
                  <c:v>83</c:v>
                </c:pt>
              </c:numCache>
            </c:numRef>
          </c:val>
        </c:ser>
        <c:ser>
          <c:idx val="2"/>
          <c:order val="2"/>
          <c:tx>
            <c:strRef>
              <c:f>Лист1!$D$2:$D$3</c:f>
              <c:strCache>
                <c:ptCount val="1"/>
                <c:pt idx="0">
                  <c:v>Качество знаний по предметам естественно-научной направленности 2023-2024</c:v>
                </c:pt>
              </c:strCache>
            </c:strRef>
          </c:tx>
          <c:cat>
            <c:strRef>
              <c:f>Лист1!$A$4:$A$7</c:f>
              <c:strCache>
                <c:ptCount val="4"/>
                <c:pt idx="0">
                  <c:v>физика</c:v>
                </c:pt>
                <c:pt idx="1">
                  <c:v>химия</c:v>
                </c:pt>
                <c:pt idx="2">
                  <c:v>география</c:v>
                </c:pt>
                <c:pt idx="3">
                  <c:v>биология</c:v>
                </c:pt>
              </c:strCache>
            </c:strRef>
          </c:cat>
          <c:val>
            <c:numRef>
              <c:f>Лист1!$D$4:$D$7</c:f>
              <c:numCache>
                <c:formatCode>General</c:formatCode>
                <c:ptCount val="4"/>
                <c:pt idx="0">
                  <c:v>60</c:v>
                </c:pt>
                <c:pt idx="1">
                  <c:v>67</c:v>
                </c:pt>
                <c:pt idx="2">
                  <c:v>92</c:v>
                </c:pt>
                <c:pt idx="3">
                  <c:v>97</c:v>
                </c:pt>
              </c:numCache>
            </c:numRef>
          </c:val>
        </c:ser>
        <c:shape val="box"/>
        <c:axId val="106551936"/>
        <c:axId val="107155840"/>
        <c:axId val="0"/>
      </c:bar3DChart>
      <c:catAx>
        <c:axId val="10655193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7155840"/>
        <c:crosses val="autoZero"/>
        <c:auto val="1"/>
        <c:lblAlgn val="ctr"/>
        <c:lblOffset val="100"/>
      </c:catAx>
      <c:valAx>
        <c:axId val="1071558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65519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Лист1!$A$3</c:f>
              <c:strCache>
                <c:ptCount val="1"/>
                <c:pt idx="0">
                  <c:v>ниже базового</c:v>
                </c:pt>
              </c:strCache>
            </c:strRef>
          </c:tx>
          <c:cat>
            <c:strRef>
              <c:f>Лист1!$B$2:$D$2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25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базовый</c:v>
                </c:pt>
              </c:strCache>
            </c:strRef>
          </c:tx>
          <c:cat>
            <c:strRef>
              <c:f>Лист1!$B$2:$D$2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75</c:v>
                </c:pt>
                <c:pt idx="1">
                  <c:v>100</c:v>
                </c:pt>
                <c:pt idx="2">
                  <c:v>80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повышенный</c:v>
                </c:pt>
              </c:strCache>
            </c:strRef>
          </c:tx>
          <c:cat>
            <c:strRef>
              <c:f>Лист1!$B$2:$D$2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20</c:v>
                </c:pt>
              </c:numCache>
            </c:numRef>
          </c:val>
        </c:ser>
        <c:shape val="box"/>
        <c:axId val="107178240"/>
        <c:axId val="107196416"/>
        <c:axId val="0"/>
      </c:bar3DChart>
      <c:catAx>
        <c:axId val="1071782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07196416"/>
        <c:crosses val="autoZero"/>
        <c:auto val="1"/>
        <c:lblAlgn val="ctr"/>
        <c:lblOffset val="100"/>
      </c:catAx>
      <c:valAx>
        <c:axId val="1071964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71782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4B37C26-0136-4473-ADA6-ADB0E2970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0902B8-3C6A-4DD8-B35E-DB186E93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2D61D08-16D9-40FF-AA2C-DE48E013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B073E8-589B-4B02-807E-D8194971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23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DFB193-A3CB-47E9-9CDE-18214ED4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ECBEBE5-1C34-4674-B4DE-81D0EBA71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F8FB0E-FBC9-4475-9640-749155DA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C9C9D5F-507B-44E2-9FF3-EAD663BA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949D55-C22B-4864-8ABF-9CC6FEAB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112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12F2DD3-07EB-4AE9-928B-494DB5304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B9AC230-BCC0-4E9A-9029-44734BDC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299ABA-17C0-4F90-B372-87A8B98C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8FADE8-000B-49B1-BEDF-40C8436A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1CF18F-C023-4CAC-B58C-1BF36044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76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626036-9025-4C36-A490-459BF0D3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D2A47F-8F2D-4BB1-8104-997AC795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6DF5D99-768F-4D95-8A28-AC60B16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C83EB1-031F-4C0A-AB50-D9778877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5B579D-6216-4AC9-BDFF-21468BF1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7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5AC623-5DE6-4F51-9FC1-EECEB58F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B403C5-6791-484B-A21A-668194385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D5D99E-C4BD-485B-A6F1-ACD1947A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52E11F-D28F-4DF3-85FE-0F0D84C2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B5E116-8508-4708-BCB0-0B2206DA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365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612327-F5F3-47BC-B98B-B36B392C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AD7ED7-CD9B-4B02-A327-FD36E766C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2B7839F-A19B-4E6C-BE6A-C3774A5F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72BB31F-3339-4F0A-85E5-E2301AD9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F5E7BE7-B228-407E-AD3D-C18BDF0C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FE32740-C416-4EB6-ABBF-6EB74CF1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90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DA19DA-196B-4EA6-BCE4-1E6059CD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D21CFC-A161-4C73-84A9-DFF05ECB9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435478-8CBB-4F47-8113-63ADC90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6582349-FFCA-4445-84A3-C01DD1FA8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1C7F355-4813-449B-8E3D-5BFEAB99A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F5D393B-2195-4C7F-81D7-2B29A10F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C2EBB2C-433D-49C8-95A9-1B0CE8E5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6F07E42-F409-4727-9172-9E13D4B6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71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10CEB-E9CF-4E11-8C38-60D73357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FEC0B4A-AC55-449A-94BE-9B53606A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FFFCBE4-8C54-4DFA-B0D5-9445CB0CB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5CAA386-0C03-4F25-9C59-91399B1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164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331D5D7-A0E8-4433-AD13-BC988033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95C0A9E-A1E6-4B93-A7D9-A3D76CB0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FB2C761-7204-4C01-BC5B-42E0BC3A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914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3FB24D-E63B-41E2-8E5A-7C69827C2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DFBF85-D151-4B0C-AB19-E88AFCA6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ECAC5FE-F9FA-4FBA-B779-D645D8DAE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7B67535-5575-45E9-BFD9-AA7AF29C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C6EBA2F-AD70-4F31-B150-C45C4248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A7B7434-5856-4CA5-AE73-B66D2632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37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1A9687-D99F-4C7E-AD1D-10657655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E1D6B85-DE5E-431F-A7D7-22E5D0F75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27DA436-81FC-41D4-902E-A432C87C7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9052F74-8997-4874-B3CD-72582F4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AD2B881-76E2-46DC-8A51-A39F72AD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C98785B-9B08-4C02-B18E-D979EB9A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30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024390-AE18-48F9-A665-27FAB38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09F9352-692E-4EA3-B068-E327F194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ABD36BC-E322-4C9F-9427-168D8F951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B319-4003-45E6-ACCF-2C6F8D674C8B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4CE3E1C-6D7B-42CC-B624-B797EE1A7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464D12F-F4FE-4F1C-A099-6E84F1507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358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4AAFF7-E0FD-4770-A426-29BB516FE5E9}"/>
              </a:ext>
            </a:extLst>
          </p:cNvPr>
          <p:cNvSpPr txBox="1"/>
          <p:nvPr/>
        </p:nvSpPr>
        <p:spPr>
          <a:xfrm>
            <a:off x="192056" y="3457873"/>
            <a:ext cx="3144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Макарюк Галина Юрьевна</a:t>
            </a:r>
            <a:endParaRPr lang="ru-RU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193A5AD-E49E-44CA-A656-3475684EA1E8}"/>
              </a:ext>
            </a:extLst>
          </p:cNvPr>
          <p:cNvSpPr txBox="1"/>
          <p:nvPr/>
        </p:nvSpPr>
        <p:spPr>
          <a:xfrm>
            <a:off x="192056" y="4024613"/>
            <a:ext cx="5207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Старший методист МБОУ Шеломковская СШ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BF23A50-A040-420D-A71B-E4210FCF265A}"/>
              </a:ext>
            </a:extLst>
          </p:cNvPr>
          <p:cNvSpPr/>
          <p:nvPr/>
        </p:nvSpPr>
        <p:spPr>
          <a:xfrm>
            <a:off x="0" y="4684542"/>
            <a:ext cx="12192000" cy="1604779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Использование «Точки роста» для повышения качества</a:t>
            </a:r>
          </a:p>
          <a:p>
            <a:pPr algn="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естественно – научной грамотности у школьников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D78866D-A329-455F-831F-19B83508B5D2}"/>
              </a:ext>
            </a:extLst>
          </p:cNvPr>
          <p:cNvSpPr txBox="1"/>
          <p:nvPr/>
        </p:nvSpPr>
        <p:spPr>
          <a:xfrm>
            <a:off x="192056" y="5102210"/>
            <a:ext cx="15456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</a:rPr>
              <a:t>ТЕМА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2519" y="150546"/>
            <a:ext cx="1725585" cy="65866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8104" y="38638"/>
            <a:ext cx="2007909" cy="75171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254238" y="1005426"/>
            <a:ext cx="8239026" cy="10720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+mn-lt"/>
              </a:rPr>
              <a:t>ОТ  БАЗОВЫХ РЕЗУЛЬТАТОВ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К РЕЗУЛЬТАТАМ ВЫСОКИХ ДОСТИЖЕНИЙ</a:t>
            </a:r>
            <a:endParaRPr lang="ru-RU" sz="3600" dirty="0">
              <a:latin typeface="+mn-lt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9030879" y="159690"/>
            <a:ext cx="3057614" cy="6586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+mn-lt"/>
              </a:rPr>
              <a:t>11 ноября – 14 декабря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2024 года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4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2">
            <a:extLst>
              <a:ext uri="{FF2B5EF4-FFF2-40B4-BE49-F238E27FC236}">
                <a16:creationId xmlns:a16="http://schemas.microsoft.com/office/drawing/2014/main" xmlns="" id="{B1F9D483-2A11-4251-A053-6F1044BFE129}"/>
              </a:ext>
            </a:extLst>
          </p:cNvPr>
          <p:cNvSpPr/>
          <p:nvPr/>
        </p:nvSpPr>
        <p:spPr>
          <a:xfrm>
            <a:off x="2755617" y="188860"/>
            <a:ext cx="6680765" cy="1135544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rgbClr val="E74C38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Актуальность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Формирование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естественно-научной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грамотности у школьников - актуальная задача образования.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		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Естественно-научная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грамотность подразумевает способность человека использовать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естественно-научные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знания для понимания окружающего мира, объяснения его явлений и решения разнообразных задач.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45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5ADD8BC-5481-4D8E-93C0-7216E9BD2FA6}"/>
              </a:ext>
            </a:extLst>
          </p:cNvPr>
          <p:cNvSpPr/>
          <p:nvPr/>
        </p:nvSpPr>
        <p:spPr>
          <a:xfrm rot="16200000">
            <a:off x="-1494183" y="1494182"/>
            <a:ext cx="6858001" cy="386963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2A02A60D-A1D0-4DDF-B26E-CE1AA09B5BCF}"/>
              </a:ext>
            </a:extLst>
          </p:cNvPr>
          <p:cNvSpPr txBox="1">
            <a:spLocks/>
          </p:cNvSpPr>
          <p:nvPr/>
        </p:nvSpPr>
        <p:spPr>
          <a:xfrm>
            <a:off x="419099" y="3097610"/>
            <a:ext cx="3031435" cy="662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Проблемы 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3E0EF8D9-923C-4083-B5E2-5FA97331C2A7}"/>
              </a:ext>
            </a:extLst>
          </p:cNvPr>
          <p:cNvSpPr txBox="1">
            <a:spLocks/>
          </p:cNvSpPr>
          <p:nvPr/>
        </p:nvSpPr>
        <p:spPr>
          <a:xfrm>
            <a:off x="4068417" y="543339"/>
            <a:ext cx="7285382" cy="58177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Недостаток мотивации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Сложность материала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Нехватка ресурсов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межпредметных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связей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Отсутствие формирования критического мышления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Отсутствие развития коммуникативных навыков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68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5ADD8BC-5481-4D8E-93C0-7216E9BD2FA6}"/>
              </a:ext>
            </a:extLst>
          </p:cNvPr>
          <p:cNvSpPr/>
          <p:nvPr/>
        </p:nvSpPr>
        <p:spPr>
          <a:xfrm rot="16200000">
            <a:off x="-1494183" y="1494182"/>
            <a:ext cx="6858001" cy="386963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2A02A60D-A1D0-4DDF-B26E-CE1AA09B5BCF}"/>
              </a:ext>
            </a:extLst>
          </p:cNvPr>
          <p:cNvSpPr txBox="1">
            <a:spLocks/>
          </p:cNvSpPr>
          <p:nvPr/>
        </p:nvSpPr>
        <p:spPr>
          <a:xfrm>
            <a:off x="419099" y="3097610"/>
            <a:ext cx="3031435" cy="662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+mn-lt"/>
              </a:rPr>
              <a:t>Поиски решения проблем</a:t>
            </a:r>
            <a:endParaRPr lang="ru-RU" sz="4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3E0EF8D9-923C-4083-B5E2-5FA97331C2A7}"/>
              </a:ext>
            </a:extLst>
          </p:cNvPr>
          <p:cNvSpPr txBox="1">
            <a:spLocks/>
          </p:cNvSpPr>
          <p:nvPr/>
        </p:nvSpPr>
        <p:spPr>
          <a:xfrm>
            <a:off x="4068417" y="543339"/>
            <a:ext cx="7285382" cy="58177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Решение проблемы формирования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естественно-научной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грамотности у школьников требует комплексного подхода. «Точки роста» предоставляют необходимые инструменты и ресурсы для этого.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68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D344109-2063-4BD6-9B21-E022C3677860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Деятельность педагога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Практико-ориентированные 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(применение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естественно-научных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знаний и умений в реальных ситуациях)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Практические занятия на природе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(видение естественных процессов и явлений в действительности)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Исследовательская деятельность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(получение новых знаний и решение научных проблем)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(разработка и реализация проектов, связанных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естественно-научными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проблемами)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Групповая работа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(развитие коммуникативных навыков и умения работать в команде)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028128A-BDD2-4D02-BF3A-DBBC142F07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AA31407-DAA6-4BDC-9797-67E937D1233A}"/>
              </a:ext>
            </a:extLst>
          </p:cNvPr>
          <p:cNvSpPr/>
          <p:nvPr/>
        </p:nvSpPr>
        <p:spPr>
          <a:xfrm rot="16200000">
            <a:off x="8763000" y="3240140"/>
            <a:ext cx="666914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7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/>
              <a:t>Качество знаний по предметам </a:t>
            </a:r>
            <a:r>
              <a:rPr lang="ru-RU" b="1" dirty="0" err="1" smtClean="0"/>
              <a:t>естественно-научной</a:t>
            </a:r>
            <a:r>
              <a:rPr lang="ru-RU" b="1" dirty="0" smtClean="0"/>
              <a:t> направленности</a:t>
            </a:r>
            <a:endParaRPr lang="ru-RU" b="1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397726" y="1567543"/>
          <a:ext cx="9875519" cy="4598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4128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Текст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graphicFrame>
        <p:nvGraphicFramePr>
          <p:cNvPr id="7" name="Диаграмма 6"/>
          <p:cNvGraphicFramePr/>
          <p:nvPr/>
        </p:nvGraphicFramePr>
        <p:xfrm>
          <a:off x="1449977" y="1423851"/>
          <a:ext cx="10202092" cy="4976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70911" y="-556229"/>
            <a:ext cx="1025017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 КДР 8 по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естественно-научной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грамотности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39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954F72"/>
      </a:accent5>
      <a:accent6>
        <a:srgbClr val="C490AA"/>
      </a:accent6>
      <a:hlink>
        <a:srgbClr val="FF0000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706</TotalTime>
  <Words>153</Words>
  <Application>Microsoft Office PowerPoint</Application>
  <PresentationFormat>Произвольный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Чанкова Моника Алексеевна</dc:creator>
  <cp:lastModifiedBy>2</cp:lastModifiedBy>
  <cp:revision>31</cp:revision>
  <dcterms:created xsi:type="dcterms:W3CDTF">2024-09-02T06:05:17Z</dcterms:created>
  <dcterms:modified xsi:type="dcterms:W3CDTF">2024-11-13T09:11:42Z</dcterms:modified>
</cp:coreProperties>
</file>