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metadata" ContentType="application/binary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5" roundtripDataSignature="AMtx7mihwLMvc5gVjegm3TL6w+bQtoj7Z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customschemas.google.com/relationships/presentationmetadata" Target="meta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4" name="Google Shape;144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" name="Google Shape;151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9" name="Google Shape;159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" name="Google Shape;166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3" name="Google Shape;173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" name="Google Shape;180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8" name="Google Shape;188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5" name="Google Shape;195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3" name="Google Shape;203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0" name="Google Shape;210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" name="Google Shape;8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7" name="Google Shape;217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" name="Google Shape;12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" name="Google Shape;130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Google Shape;137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" name="Google Shape;14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3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31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3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3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3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32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32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3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3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3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TITL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3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3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0" name="Google Shape;20;p2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2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4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24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2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2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2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2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25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2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2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2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26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26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26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26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26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2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2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2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2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2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9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29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2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2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3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30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30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3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3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3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2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2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2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4400"/>
              <a:buFont typeface="Calibri"/>
              <a:buNone/>
            </a:pPr>
            <a:r>
              <a:rPr lang="ru-RU" b="1">
                <a:solidFill>
                  <a:srgbClr val="0070C0"/>
                </a:solidFill>
              </a:rPr>
              <a:t>Математика 5 класс</a:t>
            </a:r>
            <a:endParaRPr b="1">
              <a:solidFill>
                <a:srgbClr val="0070C0"/>
              </a:solidFill>
            </a:endParaRPr>
          </a:p>
        </p:txBody>
      </p:sp>
      <p:sp>
        <p:nvSpPr>
          <p:cNvPr id="85" name="Google Shape;85;p1"/>
          <p:cNvSpPr txBox="1">
            <a:spLocks noGrp="1"/>
          </p:cNvSpPr>
          <p:nvPr>
            <p:ph type="body" idx="1"/>
          </p:nvPr>
        </p:nvSpPr>
        <p:spPr>
          <a:xfrm>
            <a:off x="4311725" y="5091541"/>
            <a:ext cx="7274100" cy="108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2600" b="1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«</a:t>
            </a:r>
            <a:r>
              <a:rPr lang="ru-RU" sz="2600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Учимся не для школы, а для жизни»</a:t>
            </a:r>
            <a:endParaRPr sz="26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r" rtl="0">
              <a:lnSpc>
                <a:spcPct val="115000"/>
              </a:lnSpc>
              <a:spcBef>
                <a:spcPts val="800"/>
              </a:spcBef>
              <a:spcAft>
                <a:spcPts val="8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2600" b="1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Сенека</a:t>
            </a:r>
            <a:endParaRPr sz="2600" b="1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endParaRPr/>
          </a:p>
        </p:txBody>
      </p:sp>
      <p:sp>
        <p:nvSpPr>
          <p:cNvPr id="147" name="Google Shape;147;p10"/>
          <p:cNvSpPr txBox="1">
            <a:spLocks noGrp="1"/>
          </p:cNvSpPr>
          <p:nvPr>
            <p:ph type="body" idx="1"/>
          </p:nvPr>
        </p:nvSpPr>
        <p:spPr>
          <a:xfrm>
            <a:off x="426076" y="2263506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/>
          </a:p>
        </p:txBody>
      </p:sp>
      <p:sp>
        <p:nvSpPr>
          <p:cNvPr id="148" name="Google Shape;148;p10"/>
          <p:cNvSpPr/>
          <p:nvPr/>
        </p:nvSpPr>
        <p:spPr>
          <a:xfrm>
            <a:off x="1262130" y="1690688"/>
            <a:ext cx="8950816" cy="272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 b="1" i="0" u="none" strike="noStrike" cap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Цель урока: создать условия для формирования умения </a:t>
            </a:r>
            <a:r>
              <a:rPr lang="ru-RU" sz="4000" b="1" i="0" u="sng" strike="noStrike" cap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находить площадь многоугольника, составленного из прямоугольников </a:t>
            </a:r>
            <a:endParaRPr sz="4000" b="1" i="0" u="sng" strike="noStrike" cap="none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endParaRPr/>
          </a:p>
        </p:txBody>
      </p:sp>
      <p:sp>
        <p:nvSpPr>
          <p:cNvPr id="154" name="Google Shape;154;p1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/>
          </a:p>
        </p:txBody>
      </p:sp>
      <p:pic>
        <p:nvPicPr>
          <p:cNvPr id="155" name="Google Shape;155;p11"/>
          <p:cNvPicPr preferRelativeResize="0"/>
          <p:nvPr/>
        </p:nvPicPr>
        <p:blipFill rotWithShape="1">
          <a:blip r:embed="rId3">
            <a:alphaModFix/>
          </a:blip>
          <a:srcRect t="15651"/>
          <a:stretch/>
        </p:blipFill>
        <p:spPr>
          <a:xfrm>
            <a:off x="1003206" y="1159099"/>
            <a:ext cx="10350594" cy="54477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Google Shape;156;p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501587" y="346188"/>
            <a:ext cx="6963597" cy="6779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endParaRPr/>
          </a:p>
        </p:txBody>
      </p:sp>
      <p:sp>
        <p:nvSpPr>
          <p:cNvPr id="162" name="Google Shape;162;p12"/>
          <p:cNvSpPr txBox="1">
            <a:spLocks noGrp="1"/>
          </p:cNvSpPr>
          <p:nvPr>
            <p:ph type="body" idx="1"/>
          </p:nvPr>
        </p:nvSpPr>
        <p:spPr>
          <a:xfrm>
            <a:off x="838200" y="1864261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/>
          </a:p>
        </p:txBody>
      </p:sp>
      <p:pic>
        <p:nvPicPr>
          <p:cNvPr id="163" name="Google Shape;163;p12"/>
          <p:cNvPicPr preferRelativeResize="0"/>
          <p:nvPr/>
        </p:nvPicPr>
        <p:blipFill rotWithShape="1">
          <a:blip r:embed="rId3">
            <a:alphaModFix/>
          </a:blip>
          <a:srcRect t="33898"/>
          <a:stretch/>
        </p:blipFill>
        <p:spPr>
          <a:xfrm>
            <a:off x="0" y="643943"/>
            <a:ext cx="12141392" cy="57420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endParaRPr/>
          </a:p>
        </p:txBody>
      </p:sp>
      <p:sp>
        <p:nvSpPr>
          <p:cNvPr id="169" name="Google Shape;169;p1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/>
          </a:p>
        </p:txBody>
      </p:sp>
      <p:pic>
        <p:nvPicPr>
          <p:cNvPr id="170" name="Google Shape;170;p13"/>
          <p:cNvPicPr preferRelativeResize="0"/>
          <p:nvPr/>
        </p:nvPicPr>
        <p:blipFill rotWithShape="1">
          <a:blip r:embed="rId3">
            <a:alphaModFix/>
          </a:blip>
          <a:srcRect t="23327"/>
          <a:stretch/>
        </p:blipFill>
        <p:spPr>
          <a:xfrm>
            <a:off x="382290" y="682579"/>
            <a:ext cx="11466533" cy="58856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1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endParaRPr/>
          </a:p>
        </p:txBody>
      </p:sp>
      <p:sp>
        <p:nvSpPr>
          <p:cNvPr id="176" name="Google Shape;176;p1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/>
          </a:p>
        </p:txBody>
      </p:sp>
      <p:pic>
        <p:nvPicPr>
          <p:cNvPr id="177" name="Google Shape;177;p14"/>
          <p:cNvPicPr preferRelativeResize="0"/>
          <p:nvPr/>
        </p:nvPicPr>
        <p:blipFill rotWithShape="1">
          <a:blip r:embed="rId3">
            <a:alphaModFix/>
          </a:blip>
          <a:srcRect t="24455"/>
          <a:stretch/>
        </p:blipFill>
        <p:spPr>
          <a:xfrm>
            <a:off x="587397" y="605307"/>
            <a:ext cx="11403848" cy="57751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" name="Google Shape;182;p15"/>
          <p:cNvPicPr preferRelativeResize="0"/>
          <p:nvPr/>
        </p:nvPicPr>
        <p:blipFill rotWithShape="1">
          <a:blip r:embed="rId3">
            <a:alphaModFix/>
          </a:blip>
          <a:srcRect r="6786"/>
          <a:stretch/>
        </p:blipFill>
        <p:spPr>
          <a:xfrm>
            <a:off x="0" y="600075"/>
            <a:ext cx="4687910" cy="6257925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endParaRPr/>
          </a:p>
        </p:txBody>
      </p:sp>
      <p:pic>
        <p:nvPicPr>
          <p:cNvPr id="184" name="Google Shape;184;p15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4">
            <a:alphaModFix/>
          </a:blip>
          <a:srcRect t="25593"/>
          <a:stretch/>
        </p:blipFill>
        <p:spPr>
          <a:xfrm>
            <a:off x="3339653" y="721217"/>
            <a:ext cx="876300" cy="4606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85" name="Google Shape;185;p1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828236" y="1433646"/>
            <a:ext cx="7067550" cy="3552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1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endParaRPr/>
          </a:p>
        </p:txBody>
      </p:sp>
      <p:sp>
        <p:nvSpPr>
          <p:cNvPr id="191" name="Google Shape;191;p1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/>
          </a:p>
        </p:txBody>
      </p:sp>
      <p:pic>
        <p:nvPicPr>
          <p:cNvPr id="192" name="Google Shape;192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6062" y="0"/>
            <a:ext cx="5645239" cy="666429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17"/>
          <p:cNvSpPr txBox="1">
            <a:spLocks noGrp="1"/>
          </p:cNvSpPr>
          <p:nvPr>
            <p:ph type="title"/>
          </p:nvPr>
        </p:nvSpPr>
        <p:spPr>
          <a:xfrm>
            <a:off x="838200" y="-137346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4400"/>
              <a:buFont typeface="Times New Roman"/>
              <a:buNone/>
            </a:pPr>
            <a:r>
              <a:rPr lang="ru-RU" b="1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Самостоятельная работа</a:t>
            </a:r>
            <a:endParaRPr>
              <a:solidFill>
                <a:srgbClr val="0070C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8" name="Google Shape;198;p1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/>
          </a:p>
        </p:txBody>
      </p:sp>
      <p:pic>
        <p:nvPicPr>
          <p:cNvPr id="199" name="Google Shape;199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764665" y="920169"/>
            <a:ext cx="6096000" cy="638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0" name="Google Shape;200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407827" y="1425519"/>
            <a:ext cx="9114279" cy="51515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1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4400"/>
              <a:buFont typeface="Times New Roman"/>
              <a:buNone/>
            </a:pPr>
            <a:r>
              <a:rPr lang="ru-RU" b="1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Проверка</a:t>
            </a:r>
            <a:endParaRPr b="1">
              <a:solidFill>
                <a:srgbClr val="0070C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06" name="Google Shape;206;p1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/>
          </a:p>
        </p:txBody>
      </p:sp>
      <p:pic>
        <p:nvPicPr>
          <p:cNvPr id="207" name="Google Shape;207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38175" y="1391444"/>
            <a:ext cx="10915650" cy="5219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1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endParaRPr/>
          </a:p>
        </p:txBody>
      </p:sp>
      <p:sp>
        <p:nvSpPr>
          <p:cNvPr id="213" name="Google Shape;213;p1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/>
          </a:p>
        </p:txBody>
      </p:sp>
      <p:pic>
        <p:nvPicPr>
          <p:cNvPr id="214" name="Google Shape;214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85937" y="633412"/>
            <a:ext cx="8620125" cy="5591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endParaRPr/>
          </a:p>
        </p:txBody>
      </p:sp>
      <p:sp>
        <p:nvSpPr>
          <p:cNvPr id="91" name="Google Shape;91;p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/>
          </a:p>
        </p:txBody>
      </p:sp>
      <p:pic>
        <p:nvPicPr>
          <p:cNvPr id="92" name="Google Shape;92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61550" y="835382"/>
            <a:ext cx="11268899" cy="570708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2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5400"/>
              <a:buFont typeface="Calibri"/>
              <a:buNone/>
            </a:pPr>
            <a:r>
              <a:rPr lang="ru-RU" sz="5400" b="1">
                <a:solidFill>
                  <a:srgbClr val="0070C0"/>
                </a:solidFill>
              </a:rPr>
              <a:t>Домашнее задание</a:t>
            </a:r>
            <a:endParaRPr sz="5400" b="1">
              <a:solidFill>
                <a:srgbClr val="0070C0"/>
              </a:solidFill>
            </a:endParaRPr>
          </a:p>
        </p:txBody>
      </p:sp>
      <p:sp>
        <p:nvSpPr>
          <p:cNvPr id="220" name="Google Shape;220;p2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2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ru-RU" sz="3600">
                <a:latin typeface="Times New Roman"/>
                <a:ea typeface="Times New Roman"/>
                <a:cs typeface="Times New Roman"/>
                <a:sym typeface="Times New Roman"/>
              </a:rPr>
              <a:t>Задания на выбор: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3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ru-RU" sz="3600">
                <a:latin typeface="Times New Roman"/>
                <a:ea typeface="Times New Roman"/>
                <a:cs typeface="Times New Roman"/>
                <a:sym typeface="Times New Roman"/>
              </a:rPr>
              <a:t>Найди площадь многоугольника по готовому чертежу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3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ru-RU" sz="3600">
                <a:latin typeface="Times New Roman"/>
                <a:ea typeface="Times New Roman"/>
                <a:cs typeface="Times New Roman"/>
                <a:sym typeface="Times New Roman"/>
              </a:rPr>
              <a:t>Задание 9 класса из ОГЭ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3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28600" lvl="0" indent="-17145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3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ru-RU" sz="3600">
                <a:latin typeface="Times New Roman"/>
                <a:ea typeface="Times New Roman"/>
                <a:cs typeface="Times New Roman"/>
                <a:sym typeface="Times New Roman"/>
              </a:rPr>
              <a:t>Вырежи многоугольник из картона и найди его площадь. </a:t>
            </a:r>
            <a:endParaRPr sz="36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21" name="Google Shape;221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995720" y="3670478"/>
            <a:ext cx="3470252" cy="109470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2" name="Google Shape;222;p2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465972" y="1317201"/>
            <a:ext cx="2047741" cy="12714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endParaRPr/>
          </a:p>
        </p:txBody>
      </p:sp>
      <p:sp>
        <p:nvSpPr>
          <p:cNvPr id="98" name="Google Shape;98;p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/>
          </a:p>
        </p:txBody>
      </p:sp>
      <p:pic>
        <p:nvPicPr>
          <p:cNvPr id="99" name="Google Shape;99;p3"/>
          <p:cNvPicPr preferRelativeResize="0"/>
          <p:nvPr/>
        </p:nvPicPr>
        <p:blipFill rotWithShape="1">
          <a:blip r:embed="rId3">
            <a:alphaModFix/>
          </a:blip>
          <a:srcRect t="13367"/>
          <a:stretch/>
        </p:blipFill>
        <p:spPr>
          <a:xfrm>
            <a:off x="463717" y="914400"/>
            <a:ext cx="11268937" cy="5943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endParaRPr/>
          </a:p>
        </p:txBody>
      </p:sp>
      <p:sp>
        <p:nvSpPr>
          <p:cNvPr id="105" name="Google Shape;105;p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/>
          </a:p>
        </p:txBody>
      </p:sp>
      <p:pic>
        <p:nvPicPr>
          <p:cNvPr id="106" name="Google Shape;106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41201" y="48340"/>
            <a:ext cx="9709597" cy="679936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endParaRPr/>
          </a:p>
        </p:txBody>
      </p:sp>
      <p:sp>
        <p:nvSpPr>
          <p:cNvPr id="112" name="Google Shape;112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/>
          </a:p>
        </p:txBody>
      </p:sp>
      <p:pic>
        <p:nvPicPr>
          <p:cNvPr id="113" name="Google Shape;113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425862" y="1"/>
            <a:ext cx="9405269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endParaRPr/>
          </a:p>
        </p:txBody>
      </p:sp>
      <p:sp>
        <p:nvSpPr>
          <p:cNvPr id="119" name="Google Shape;119;p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/>
          </a:p>
        </p:txBody>
      </p:sp>
      <p:pic>
        <p:nvPicPr>
          <p:cNvPr id="120" name="Google Shape;120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28625" y="100012"/>
            <a:ext cx="11334750" cy="6657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endParaRPr/>
          </a:p>
        </p:txBody>
      </p:sp>
      <p:sp>
        <p:nvSpPr>
          <p:cNvPr id="126" name="Google Shape;126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/>
          </a:p>
        </p:txBody>
      </p:sp>
      <p:pic>
        <p:nvPicPr>
          <p:cNvPr id="127" name="Google Shape;127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2912" y="109537"/>
            <a:ext cx="11306175" cy="6638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endParaRPr/>
          </a:p>
        </p:txBody>
      </p:sp>
      <p:pic>
        <p:nvPicPr>
          <p:cNvPr id="133" name="Google Shape;133;p8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6253631" y="1931831"/>
            <a:ext cx="5579214" cy="27779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Google Shape;134;p8"/>
          <p:cNvPicPr preferRelativeResize="0"/>
          <p:nvPr/>
        </p:nvPicPr>
        <p:blipFill rotWithShape="1">
          <a:blip r:embed="rId4">
            <a:alphaModFix/>
          </a:blip>
          <a:srcRect l="46786"/>
          <a:stretch/>
        </p:blipFill>
        <p:spPr>
          <a:xfrm>
            <a:off x="0" y="0"/>
            <a:ext cx="6041801" cy="6686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Times New Roman"/>
              <a:buNone/>
            </a:pPr>
            <a: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  <a:t>Тема: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0" name="Google Shape;140;p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/>
          </a:p>
        </p:txBody>
      </p:sp>
      <p:sp>
        <p:nvSpPr>
          <p:cNvPr id="141" name="Google Shape;141;p9"/>
          <p:cNvSpPr/>
          <p:nvPr/>
        </p:nvSpPr>
        <p:spPr>
          <a:xfrm>
            <a:off x="218941" y="1690688"/>
            <a:ext cx="11500834" cy="25853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400" b="1" i="0" u="none" strike="noStrike" cap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«Площадь многоугольника, </a:t>
            </a:r>
            <a:endParaRPr sz="5400" b="1" i="0" u="none" strike="noStrike" cap="none">
              <a:solidFill>
                <a:srgbClr val="0070C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400" b="1" i="0" u="none" strike="noStrike" cap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составленного из прямоугольников»</a:t>
            </a:r>
            <a:endParaRPr sz="5400" b="1" i="0" u="none" strike="noStrike" cap="none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68</Words>
  <Application>Microsoft Office PowerPoint</Application>
  <PresentationFormat>Произвольный</PresentationFormat>
  <Paragraphs>18</Paragraphs>
  <Slides>20</Slides>
  <Notes>20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Математика 5 класс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Тема: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Самостоятельная работа</vt:lpstr>
      <vt:lpstr>Проверка</vt:lpstr>
      <vt:lpstr>Слайд 19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 5 класс</dc:title>
  <dc:creator>Danil</dc:creator>
  <cp:lastModifiedBy>2</cp:lastModifiedBy>
  <cp:revision>1</cp:revision>
  <dcterms:created xsi:type="dcterms:W3CDTF">2024-02-12T15:50:08Z</dcterms:created>
  <dcterms:modified xsi:type="dcterms:W3CDTF">2024-09-26T10:51:47Z</dcterms:modified>
</cp:coreProperties>
</file>